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906" r:id="rId5"/>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542F8C8-E17B-4A70-936D-9F034F487825}">
          <p14:sldIdLst>
            <p14:sldId id="90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u, Barbara (NIH/OD) [E]" initials="BB([" lastIdx="2" clrIdx="0">
    <p:extLst>
      <p:ext uri="{19B8F6BF-5375-455C-9EA6-DF929625EA0E}">
        <p15:presenceInfo xmlns:p15="http://schemas.microsoft.com/office/powerpoint/2012/main" userId="S::blaubc@nih.gov::06ace7c8-a29c-436d-b853-2cbd82747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3F3"/>
    <a:srgbClr val="999BA2"/>
    <a:srgbClr val="000000"/>
    <a:srgbClr val="0D5B99"/>
    <a:srgbClr val="20558A"/>
    <a:srgbClr val="CCECFC"/>
    <a:srgbClr val="B6E4FB"/>
    <a:srgbClr val="B0E1FA"/>
    <a:srgbClr val="53BD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9" autoAdjust="0"/>
    <p:restoredTop sz="95226" autoAdjust="0"/>
  </p:normalViewPr>
  <p:slideViewPr>
    <p:cSldViewPr snapToGrid="0">
      <p:cViewPr varScale="1">
        <p:scale>
          <a:sx n="65" d="100"/>
          <a:sy n="65" d="100"/>
        </p:scale>
        <p:origin x="2467" y="38"/>
      </p:cViewPr>
      <p:guideLst/>
    </p:cSldViewPr>
  </p:slideViewPr>
  <p:notesTextViewPr>
    <p:cViewPr>
      <p:scale>
        <a:sx n="1" d="1"/>
        <a:sy n="1" d="1"/>
      </p:scale>
      <p:origin x="0" y="0"/>
    </p:cViewPr>
  </p:notesTextViewPr>
  <p:notesViewPr>
    <p:cSldViewPr snapToGrid="0">
      <p:cViewPr varScale="1">
        <p:scale>
          <a:sx n="60" d="100"/>
          <a:sy n="60" d="100"/>
        </p:scale>
        <p:origin x="3187"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1B16CC-7CA2-44A6-8285-070AFAD6821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A627E21-4D74-42E2-9A18-D92C075F50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86F0A9-B0F5-43AD-9FAA-468E7A290047}" type="datetimeFigureOut">
              <a:rPr lang="en-US" smtClean="0"/>
              <a:t>1/26/2022</a:t>
            </a:fld>
            <a:endParaRPr lang="en-US" dirty="0"/>
          </a:p>
        </p:txBody>
      </p:sp>
      <p:sp>
        <p:nvSpPr>
          <p:cNvPr id="4" name="Footer Placeholder 3">
            <a:extLst>
              <a:ext uri="{FF2B5EF4-FFF2-40B4-BE49-F238E27FC236}">
                <a16:creationId xmlns:a16="http://schemas.microsoft.com/office/drawing/2014/main" id="{768FF8B8-3863-412E-8368-18166F3C0E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20EFB4A-0392-42F0-A1D9-1173F0262C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800D8C-7CAE-4187-B3A6-C42BC179F43D}" type="slidenum">
              <a:rPr lang="en-US" smtClean="0"/>
              <a:t>‹#›</a:t>
            </a:fld>
            <a:endParaRPr lang="en-US" dirty="0"/>
          </a:p>
        </p:txBody>
      </p:sp>
    </p:spTree>
    <p:extLst>
      <p:ext uri="{BB962C8B-B14F-4D97-AF65-F5344CB8AC3E}">
        <p14:creationId xmlns:p14="http://schemas.microsoft.com/office/powerpoint/2010/main" val="2856068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9E6A0-25C6-4627-9D1E-5636F6F86B40}" type="datetimeFigureOut">
              <a:rPr lang="en-US" smtClean="0"/>
              <a:t>1/26/2022</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0D884-20BA-42EE-AAC9-17768C5705B5}" type="slidenum">
              <a:rPr lang="en-US" smtClean="0"/>
              <a:t>‹#›</a:t>
            </a:fld>
            <a:endParaRPr lang="en-US" dirty="0"/>
          </a:p>
        </p:txBody>
      </p:sp>
    </p:spTree>
    <p:extLst>
      <p:ext uri="{BB962C8B-B14F-4D97-AF65-F5344CB8AC3E}">
        <p14:creationId xmlns:p14="http://schemas.microsoft.com/office/powerpoint/2010/main" val="1811519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0D884-20BA-42EE-AAC9-17768C5705B5}" type="slidenum">
              <a:rPr lang="en-US" smtClean="0"/>
              <a:t>1</a:t>
            </a:fld>
            <a:endParaRPr lang="en-US" dirty="0"/>
          </a:p>
        </p:txBody>
      </p:sp>
    </p:spTree>
    <p:extLst>
      <p:ext uri="{BB962C8B-B14F-4D97-AF65-F5344CB8AC3E}">
        <p14:creationId xmlns:p14="http://schemas.microsoft.com/office/powerpoint/2010/main" val="4045553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FD85066-0E1C-4C5B-81F0-E1C98DCC884B}"/>
              </a:ext>
            </a:extLst>
          </p:cNvPr>
          <p:cNvSpPr/>
          <p:nvPr userDrawn="1"/>
        </p:nvSpPr>
        <p:spPr>
          <a:xfrm>
            <a:off x="1" y="1913467"/>
            <a:ext cx="6858000" cy="6568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25">
            <a:extLst>
              <a:ext uri="{FF2B5EF4-FFF2-40B4-BE49-F238E27FC236}">
                <a16:creationId xmlns:a16="http://schemas.microsoft.com/office/drawing/2014/main" id="{D17F07EB-8071-42C3-A6CD-7AC98F6C4C42}"/>
              </a:ext>
            </a:extLst>
          </p:cNvPr>
          <p:cNvSpPr>
            <a:spLocks noGrp="1"/>
          </p:cNvSpPr>
          <p:nvPr>
            <p:ph type="body" sz="quarter" idx="26"/>
          </p:nvPr>
        </p:nvSpPr>
        <p:spPr>
          <a:xfrm>
            <a:off x="374051" y="2989088"/>
            <a:ext cx="4250274" cy="699685"/>
          </a:xfrm>
        </p:spPr>
        <p:txBody>
          <a:bodyPr>
            <a:noAutofit/>
          </a:bodyPr>
          <a:lstStyle>
            <a:lvl1pPr marL="0" indent="0">
              <a:lnSpc>
                <a:spcPts val="1000"/>
              </a:lnSpc>
              <a:spcBef>
                <a:spcPts val="0"/>
              </a:spcBef>
              <a:buNone/>
              <a:defRPr sz="800">
                <a:solidFill>
                  <a:schemeClr val="bg2"/>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a:t>Click to edit Master text styles</a:t>
            </a:r>
          </a:p>
        </p:txBody>
      </p:sp>
      <p:sp>
        <p:nvSpPr>
          <p:cNvPr id="34" name="Text Placeholder 25">
            <a:extLst>
              <a:ext uri="{FF2B5EF4-FFF2-40B4-BE49-F238E27FC236}">
                <a16:creationId xmlns:a16="http://schemas.microsoft.com/office/drawing/2014/main" id="{E12D7E51-F315-4E96-A692-D7E64E1B27FB}"/>
              </a:ext>
            </a:extLst>
          </p:cNvPr>
          <p:cNvSpPr>
            <a:spLocks noGrp="1"/>
          </p:cNvSpPr>
          <p:nvPr>
            <p:ph type="body" sz="quarter" idx="27" hasCustomPrompt="1"/>
          </p:nvPr>
        </p:nvSpPr>
        <p:spPr>
          <a:xfrm>
            <a:off x="664482" y="2632198"/>
            <a:ext cx="1735822" cy="339725"/>
          </a:xfrm>
        </p:spPr>
        <p:txBody>
          <a:bodyPr>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a:t>ABOUT ME</a:t>
            </a:r>
          </a:p>
        </p:txBody>
      </p:sp>
      <p:sp>
        <p:nvSpPr>
          <p:cNvPr id="42" name="Text Placeholder 25">
            <a:extLst>
              <a:ext uri="{FF2B5EF4-FFF2-40B4-BE49-F238E27FC236}">
                <a16:creationId xmlns:a16="http://schemas.microsoft.com/office/drawing/2014/main" id="{7D1F99B7-AAA8-4838-8A8B-99A6A601EB86}"/>
              </a:ext>
            </a:extLst>
          </p:cNvPr>
          <p:cNvSpPr>
            <a:spLocks noGrp="1"/>
          </p:cNvSpPr>
          <p:nvPr>
            <p:ph type="body" sz="quarter" idx="29" hasCustomPrompt="1"/>
          </p:nvPr>
        </p:nvSpPr>
        <p:spPr>
          <a:xfrm>
            <a:off x="3133514" y="4049841"/>
            <a:ext cx="3227023" cy="339725"/>
          </a:xfrm>
        </p:spPr>
        <p:txBody>
          <a:bodyPr>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a:t>CAREER TIMELINE</a:t>
            </a:r>
          </a:p>
        </p:txBody>
      </p:sp>
      <p:sp>
        <p:nvSpPr>
          <p:cNvPr id="79" name="Text Placeholder 25">
            <a:extLst>
              <a:ext uri="{FF2B5EF4-FFF2-40B4-BE49-F238E27FC236}">
                <a16:creationId xmlns:a16="http://schemas.microsoft.com/office/drawing/2014/main" id="{8D407112-FEFF-4AF5-9E17-07D7D6576A85}"/>
              </a:ext>
            </a:extLst>
          </p:cNvPr>
          <p:cNvSpPr>
            <a:spLocks noGrp="1"/>
          </p:cNvSpPr>
          <p:nvPr>
            <p:ph type="body" sz="quarter" idx="42" hasCustomPrompt="1"/>
          </p:nvPr>
        </p:nvSpPr>
        <p:spPr>
          <a:xfrm>
            <a:off x="3221755" y="4424614"/>
            <a:ext cx="1364534" cy="230401"/>
          </a:xfrm>
        </p:spPr>
        <p:txBody>
          <a:bodyPr>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a:t>Contoso, Ltd.</a:t>
            </a:r>
          </a:p>
        </p:txBody>
      </p:sp>
      <p:sp>
        <p:nvSpPr>
          <p:cNvPr id="81" name="Text Placeholder 25">
            <a:extLst>
              <a:ext uri="{FF2B5EF4-FFF2-40B4-BE49-F238E27FC236}">
                <a16:creationId xmlns:a16="http://schemas.microsoft.com/office/drawing/2014/main" id="{FAE67A1D-8816-4B6E-AB62-7A71E4F79898}"/>
              </a:ext>
            </a:extLst>
          </p:cNvPr>
          <p:cNvSpPr>
            <a:spLocks noGrp="1"/>
          </p:cNvSpPr>
          <p:nvPr>
            <p:ph type="body" sz="quarter" idx="44" hasCustomPrompt="1"/>
          </p:nvPr>
        </p:nvSpPr>
        <p:spPr>
          <a:xfrm>
            <a:off x="4747515" y="4422084"/>
            <a:ext cx="1621709" cy="230401"/>
          </a:xfrm>
        </p:spPr>
        <p:txBody>
          <a:bodyPr>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err="1"/>
              <a:t>VanArsdel</a:t>
            </a:r>
            <a:r>
              <a:rPr lang="en-US" dirty="0"/>
              <a:t>, Ltd.</a:t>
            </a:r>
          </a:p>
        </p:txBody>
      </p:sp>
      <p:sp>
        <p:nvSpPr>
          <p:cNvPr id="95" name="Text Placeholder 25">
            <a:extLst>
              <a:ext uri="{FF2B5EF4-FFF2-40B4-BE49-F238E27FC236}">
                <a16:creationId xmlns:a16="http://schemas.microsoft.com/office/drawing/2014/main" id="{1DBC92BD-7F94-4DC7-81F8-7BE5697950F8}"/>
              </a:ext>
            </a:extLst>
          </p:cNvPr>
          <p:cNvSpPr>
            <a:spLocks noGrp="1"/>
          </p:cNvSpPr>
          <p:nvPr>
            <p:ph type="body" sz="quarter" idx="51"/>
          </p:nvPr>
        </p:nvSpPr>
        <p:spPr>
          <a:xfrm>
            <a:off x="4891363" y="3438392"/>
            <a:ext cx="1621709" cy="230401"/>
          </a:xfrm>
        </p:spPr>
        <p:txBody>
          <a:bodyPr>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a:t>Click to edit Master text styles</a:t>
            </a:r>
          </a:p>
        </p:txBody>
      </p:sp>
      <p:sp>
        <p:nvSpPr>
          <p:cNvPr id="98" name="Text Placeholder 25">
            <a:extLst>
              <a:ext uri="{FF2B5EF4-FFF2-40B4-BE49-F238E27FC236}">
                <a16:creationId xmlns:a16="http://schemas.microsoft.com/office/drawing/2014/main" id="{BD1BBE6E-0526-4B08-83E8-7AA594ED16DB}"/>
              </a:ext>
            </a:extLst>
          </p:cNvPr>
          <p:cNvSpPr>
            <a:spLocks noGrp="1"/>
          </p:cNvSpPr>
          <p:nvPr>
            <p:ph type="body" sz="quarter" idx="54" hasCustomPrompt="1"/>
          </p:nvPr>
        </p:nvSpPr>
        <p:spPr>
          <a:xfrm>
            <a:off x="4891363" y="3322445"/>
            <a:ext cx="1621709" cy="180000"/>
          </a:xfrm>
        </p:spPr>
        <p:txBody>
          <a:bodyPr>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a:t>Location</a:t>
            </a:r>
          </a:p>
        </p:txBody>
      </p:sp>
      <p:sp>
        <p:nvSpPr>
          <p:cNvPr id="99" name="Text Placeholder 25">
            <a:extLst>
              <a:ext uri="{FF2B5EF4-FFF2-40B4-BE49-F238E27FC236}">
                <a16:creationId xmlns:a16="http://schemas.microsoft.com/office/drawing/2014/main" id="{C0267C01-F791-4D7F-9162-C29F9EC86A42}"/>
              </a:ext>
            </a:extLst>
          </p:cNvPr>
          <p:cNvSpPr>
            <a:spLocks noGrp="1"/>
          </p:cNvSpPr>
          <p:nvPr>
            <p:ph type="body" sz="quarter" idx="55"/>
          </p:nvPr>
        </p:nvSpPr>
        <p:spPr>
          <a:xfrm>
            <a:off x="4891363" y="2885941"/>
            <a:ext cx="1621709" cy="230401"/>
          </a:xfrm>
        </p:spPr>
        <p:txBody>
          <a:bodyPr>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a:t>Click to edit Master text styles</a:t>
            </a:r>
          </a:p>
        </p:txBody>
      </p:sp>
      <p:sp>
        <p:nvSpPr>
          <p:cNvPr id="100" name="Text Placeholder 25">
            <a:extLst>
              <a:ext uri="{FF2B5EF4-FFF2-40B4-BE49-F238E27FC236}">
                <a16:creationId xmlns:a16="http://schemas.microsoft.com/office/drawing/2014/main" id="{A8769FFB-B24E-4C09-A1F0-AEE96EFE5989}"/>
              </a:ext>
            </a:extLst>
          </p:cNvPr>
          <p:cNvSpPr>
            <a:spLocks noGrp="1"/>
          </p:cNvSpPr>
          <p:nvPr>
            <p:ph type="body" sz="quarter" idx="56" hasCustomPrompt="1"/>
          </p:nvPr>
        </p:nvSpPr>
        <p:spPr>
          <a:xfrm>
            <a:off x="4891363" y="2768348"/>
            <a:ext cx="1621709" cy="180000"/>
          </a:xfrm>
        </p:spPr>
        <p:txBody>
          <a:bodyPr>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a:t>Nationality</a:t>
            </a:r>
          </a:p>
        </p:txBody>
      </p:sp>
      <p:sp>
        <p:nvSpPr>
          <p:cNvPr id="138" name="Text Placeholder 25">
            <a:extLst>
              <a:ext uri="{FF2B5EF4-FFF2-40B4-BE49-F238E27FC236}">
                <a16:creationId xmlns:a16="http://schemas.microsoft.com/office/drawing/2014/main" id="{8E7BEEAD-584F-449F-BF46-673A5AFD522E}"/>
              </a:ext>
            </a:extLst>
          </p:cNvPr>
          <p:cNvSpPr>
            <a:spLocks noGrp="1"/>
          </p:cNvSpPr>
          <p:nvPr>
            <p:ph type="body" sz="quarter" idx="79" hasCustomPrompt="1"/>
          </p:nvPr>
        </p:nvSpPr>
        <p:spPr>
          <a:xfrm>
            <a:off x="5191035" y="7676882"/>
            <a:ext cx="1505905" cy="339725"/>
          </a:xfrm>
        </p:spPr>
        <p:txBody>
          <a:bodyPr>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a:r>
              <a:rPr lang="en-US" dirty="0"/>
              <a:t>HOBBIES</a:t>
            </a:r>
          </a:p>
        </p:txBody>
      </p:sp>
      <p:pic>
        <p:nvPicPr>
          <p:cNvPr id="94" name="Picture 93">
            <a:extLst>
              <a:ext uri="{FF2B5EF4-FFF2-40B4-BE49-F238E27FC236}">
                <a16:creationId xmlns:a16="http://schemas.microsoft.com/office/drawing/2014/main" id="{BC03A6CA-A305-49B1-B29F-A464AC005E47}"/>
              </a:ext>
            </a:extLst>
          </p:cNvPr>
          <p:cNvPicPr>
            <a:picLocks noChangeAspect="1"/>
          </p:cNvPicPr>
          <p:nvPr userDrawn="1"/>
        </p:nvPicPr>
        <p:blipFill>
          <a:blip r:embed="rId2"/>
          <a:stretch>
            <a:fillRect/>
          </a:stretch>
        </p:blipFill>
        <p:spPr>
          <a:xfrm>
            <a:off x="-2" y="-6874"/>
            <a:ext cx="6858001" cy="694397"/>
          </a:xfrm>
          <a:prstGeom prst="rect">
            <a:avLst/>
          </a:prstGeom>
        </p:spPr>
      </p:pic>
      <p:sp>
        <p:nvSpPr>
          <p:cNvPr id="4" name="Rectangle 3">
            <a:extLst>
              <a:ext uri="{FF2B5EF4-FFF2-40B4-BE49-F238E27FC236}">
                <a16:creationId xmlns:a16="http://schemas.microsoft.com/office/drawing/2014/main" id="{C29561A7-54D1-4169-8FAC-4A0063118E96}"/>
              </a:ext>
            </a:extLst>
          </p:cNvPr>
          <p:cNvSpPr/>
          <p:nvPr userDrawn="1"/>
        </p:nvSpPr>
        <p:spPr>
          <a:xfrm>
            <a:off x="-11723" y="8249312"/>
            <a:ext cx="6869723" cy="894687"/>
          </a:xfrm>
          <a:prstGeom prst="rect">
            <a:avLst/>
          </a:prstGeom>
          <a:solidFill>
            <a:srgbClr val="0D5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14F4812-D102-4AAD-B289-38800CAAA394}"/>
              </a:ext>
            </a:extLst>
          </p:cNvPr>
          <p:cNvSpPr/>
          <p:nvPr userDrawn="1"/>
        </p:nvSpPr>
        <p:spPr>
          <a:xfrm>
            <a:off x="5122176" y="1912323"/>
            <a:ext cx="1735823" cy="63369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2507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A36636-B3BC-4699-88B4-427961A6A2EB}"/>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8B5799-2C7C-4D55-93E3-0421D1112388}"/>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6EC62-D178-4502-BD77-E6CC09B1E834}"/>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F176C3FE-5971-4AE4-B16A-DB294653610C}" type="datetimeFigureOut">
              <a:rPr lang="en-US" smtClean="0"/>
              <a:t>1/26/2022</a:t>
            </a:fld>
            <a:endParaRPr lang="en-US" dirty="0"/>
          </a:p>
        </p:txBody>
      </p:sp>
      <p:sp>
        <p:nvSpPr>
          <p:cNvPr id="5" name="Footer Placeholder 4">
            <a:extLst>
              <a:ext uri="{FF2B5EF4-FFF2-40B4-BE49-F238E27FC236}">
                <a16:creationId xmlns:a16="http://schemas.microsoft.com/office/drawing/2014/main" id="{1C1FC2A5-63CC-4C11-95C6-5E7C82146F43}"/>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9584CB-D75E-4C0A-9E39-52F7A2DA9496}"/>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1C098974-6556-4B78-962F-B87961C7A42E}" type="slidenum">
              <a:rPr lang="en-US" smtClean="0"/>
              <a:t>‹#›</a:t>
            </a:fld>
            <a:endParaRPr lang="en-US" dirty="0"/>
          </a:p>
        </p:txBody>
      </p:sp>
    </p:spTree>
    <p:extLst>
      <p:ext uri="{BB962C8B-B14F-4D97-AF65-F5344CB8AC3E}">
        <p14:creationId xmlns:p14="http://schemas.microsoft.com/office/powerpoint/2010/main" val="320723553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hyperlink" Target="https://qliksense.nih.gov/sense/app/8ce7282b-2397-4405-82e6-16935531cf14/sheet/a5bca3d8-1448-4cd6-a494-43fcae872533/state/analysi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qliksense.nih.gov/sense/app/53c332bf-2caf-4ffd-a633-bd77764a70d5/sheet/921d863c-948a-4be7-89d9-f2565b0052d7/state/analysis" TargetMode="External"/><Relationship Id="rId5" Type="http://schemas.openxmlformats.org/officeDocument/2006/relationships/image" Target="../media/image3.png"/><Relationship Id="rId10" Type="http://schemas.openxmlformats.org/officeDocument/2006/relationships/hyperlink" Target="Qlik%20Access%20Request%20Instructions.pptx" TargetMode="External"/><Relationship Id="rId4" Type="http://schemas.openxmlformats.org/officeDocument/2006/relationships/hyperlink" Target="mailto:NIH-WORKFORCE-PLANNING@od.nih.gov" TargetMode="External"/><Relationship Id="rId9" Type="http://schemas.openxmlformats.org/officeDocument/2006/relationships/hyperlink" Target="Qlik%20Access%20Request%20Instructio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CFC"/>
        </a:solidFill>
        <a:effectLst/>
      </p:bgPr>
    </p:bg>
    <p:spTree>
      <p:nvGrpSpPr>
        <p:cNvPr id="1" name=""/>
        <p:cNvGrpSpPr/>
        <p:nvPr/>
      </p:nvGrpSpPr>
      <p:grpSpPr>
        <a:xfrm>
          <a:off x="0" y="0"/>
          <a:ext cx="0" cy="0"/>
          <a:chOff x="0" y="0"/>
          <a:chExt cx="0" cy="0"/>
        </a:xfrm>
      </p:grpSpPr>
      <p:pic>
        <p:nvPicPr>
          <p:cNvPr id="11" name="Picture 10" descr="The line chart shows the separation rate for a large anonymous IC compared to NIH wide separations and the average for all large ICs from 2012 to 2021 fiscal year. ">
            <a:extLst>
              <a:ext uri="{FF2B5EF4-FFF2-40B4-BE49-F238E27FC236}">
                <a16:creationId xmlns:a16="http://schemas.microsoft.com/office/drawing/2014/main" id="{7B3A67F1-7C40-4151-942A-9913547FF2AE}"/>
              </a:ext>
            </a:extLst>
          </p:cNvPr>
          <p:cNvPicPr>
            <a:picLocks noChangeAspect="1"/>
          </p:cNvPicPr>
          <p:nvPr/>
        </p:nvPicPr>
        <p:blipFill>
          <a:blip r:embed="rId3"/>
          <a:stretch>
            <a:fillRect/>
          </a:stretch>
        </p:blipFill>
        <p:spPr>
          <a:xfrm>
            <a:off x="68530" y="2834895"/>
            <a:ext cx="5057585" cy="2523683"/>
          </a:xfrm>
          <a:prstGeom prst="rect">
            <a:avLst/>
          </a:prstGeom>
        </p:spPr>
      </p:pic>
      <p:sp>
        <p:nvSpPr>
          <p:cNvPr id="26" name="Text Placeholder 25">
            <a:extLst>
              <a:ext uri="{FF2B5EF4-FFF2-40B4-BE49-F238E27FC236}">
                <a16:creationId xmlns:a16="http://schemas.microsoft.com/office/drawing/2014/main" id="{A690A6B4-6BF6-4FF0-8896-67FBF03EA6D2}"/>
              </a:ext>
            </a:extLst>
          </p:cNvPr>
          <p:cNvSpPr>
            <a:spLocks noGrp="1"/>
          </p:cNvSpPr>
          <p:nvPr>
            <p:ph type="body" sz="quarter" idx="4294967295"/>
          </p:nvPr>
        </p:nvSpPr>
        <p:spPr>
          <a:xfrm>
            <a:off x="3854457" y="8474038"/>
            <a:ext cx="3003542" cy="523229"/>
          </a:xfrm>
        </p:spPr>
        <p:txBody>
          <a:bodyPr>
            <a:noAutofit/>
          </a:bodyPr>
          <a:lstStyle/>
          <a:p>
            <a:pPr marL="0" indent="0">
              <a:lnSpc>
                <a:spcPct val="120000"/>
              </a:lnSpc>
              <a:spcBef>
                <a:spcPts val="0"/>
              </a:spcBef>
              <a:buNone/>
            </a:pPr>
            <a:r>
              <a:rPr lang="en-US" sz="1100" dirty="0">
                <a:solidFill>
                  <a:schemeClr val="bg1"/>
                </a:solidFill>
                <a:latin typeface="Calibri" panose="020F0502020204030204" pitchFamily="34" charset="0"/>
                <a:cs typeface="Calibri" panose="020F0502020204030204" pitchFamily="34" charset="0"/>
              </a:rPr>
              <a:t>For more information contact the Workforce Planning &amp; Analytics Section: </a:t>
            </a:r>
            <a:r>
              <a:rPr lang="en-US" sz="11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NIH-WORKFORCE-PLANNING@od.nih.gov</a:t>
            </a:r>
            <a:r>
              <a:rPr lang="en-US" sz="1100" dirty="0">
                <a:solidFill>
                  <a:schemeClr val="bg1"/>
                </a:solidFill>
                <a:latin typeface="Calibri" panose="020F0502020204030204" pitchFamily="34" charset="0"/>
                <a:cs typeface="Calibri" panose="020F0502020204030204" pitchFamily="34" charset="0"/>
              </a:rPr>
              <a:t> </a:t>
            </a:r>
          </a:p>
        </p:txBody>
      </p:sp>
      <p:sp>
        <p:nvSpPr>
          <p:cNvPr id="357" name="Rectangle 356">
            <a:extLst>
              <a:ext uri="{FF2B5EF4-FFF2-40B4-BE49-F238E27FC236}">
                <a16:creationId xmlns:a16="http://schemas.microsoft.com/office/drawing/2014/main" id="{1499E68B-323A-4182-91DA-7EC4139303F9}"/>
              </a:ext>
            </a:extLst>
          </p:cNvPr>
          <p:cNvSpPr/>
          <p:nvPr/>
        </p:nvSpPr>
        <p:spPr>
          <a:xfrm>
            <a:off x="71722" y="1056446"/>
            <a:ext cx="6738410" cy="830997"/>
          </a:xfrm>
          <a:prstGeom prst="rect">
            <a:avLst/>
          </a:prstGeom>
        </p:spPr>
        <p:txBody>
          <a:bodyPr wrap="square">
            <a:spAutoFit/>
          </a:bodyPr>
          <a:lstStyle/>
          <a:p>
            <a:pPr defTabSz="514350">
              <a:defRPr/>
            </a:pPr>
            <a:r>
              <a:rPr lang="en-US" sz="1200" dirty="0">
                <a:solidFill>
                  <a:prstClr val="black"/>
                </a:solidFill>
                <a:latin typeface="Calibri"/>
                <a:cs typeface="Calibri" panose="020F0502020204030204" pitchFamily="34" charset="0"/>
              </a:rPr>
              <a:t>Workforce analytics empower NIH to make smarter, faster, data-driven decisions to fully optimize our workforce. OHR created the Workforce Snapshot and Workforce Analytics Workbench (WAW) dashboards to help ICs uncover trends in their workforce, plan for retirements, increase retention, and improve the employee experience.</a:t>
            </a:r>
            <a:endParaRPr lang="en-US" b="1" i="1" dirty="0">
              <a:solidFill>
                <a:srgbClr val="000000"/>
              </a:solidFill>
              <a:latin typeface="Calibri"/>
            </a:endParaRPr>
          </a:p>
        </p:txBody>
      </p:sp>
      <p:pic>
        <p:nvPicPr>
          <p:cNvPr id="15" name="Picture 14" descr="A bar graph that shows retirement projects from current employees that are eligible to retire by years out. In 0 to 5 years 1,768 employees are projected to retire. The projections are based on how long employees actually stay past their retirement. The picture also shows filters available for the graph, including IC, retirement plan, org code family, org code, program type and supervisory status. ">
            <a:extLst>
              <a:ext uri="{FF2B5EF4-FFF2-40B4-BE49-F238E27FC236}">
                <a16:creationId xmlns:a16="http://schemas.microsoft.com/office/drawing/2014/main" id="{8C41D68C-A997-4FE6-80EC-F5F11B346AE3}"/>
              </a:ext>
            </a:extLst>
          </p:cNvPr>
          <p:cNvPicPr>
            <a:picLocks noChangeAspect="1"/>
          </p:cNvPicPr>
          <p:nvPr/>
        </p:nvPicPr>
        <p:blipFill>
          <a:blip r:embed="rId5"/>
          <a:stretch>
            <a:fillRect/>
          </a:stretch>
        </p:blipFill>
        <p:spPr>
          <a:xfrm>
            <a:off x="13300" y="6260639"/>
            <a:ext cx="5051855" cy="1921257"/>
          </a:xfrm>
          <a:prstGeom prst="rect">
            <a:avLst/>
          </a:prstGeom>
        </p:spPr>
      </p:pic>
      <p:sp>
        <p:nvSpPr>
          <p:cNvPr id="33" name="Title 1">
            <a:extLst>
              <a:ext uri="{FF2B5EF4-FFF2-40B4-BE49-F238E27FC236}">
                <a16:creationId xmlns:a16="http://schemas.microsoft.com/office/drawing/2014/main" id="{9A326EAF-C4DE-4013-9C82-5E438EE111A5}"/>
              </a:ext>
            </a:extLst>
          </p:cNvPr>
          <p:cNvSpPr txBox="1">
            <a:spLocks/>
          </p:cNvSpPr>
          <p:nvPr/>
        </p:nvSpPr>
        <p:spPr>
          <a:xfrm>
            <a:off x="95698" y="660370"/>
            <a:ext cx="6838707" cy="400080"/>
          </a:xfrm>
          <a:prstGeom prst="rect">
            <a:avLst/>
          </a:prstGeom>
        </p:spPr>
        <p:txBody>
          <a:bodyPr vert="horz" lIns="51435" tIns="25718" rIns="51435" bIns="25718" rtlCol="0" anchor="b">
            <a:noAutofit/>
          </a:bodyPr>
          <a:lstStyle>
            <a:lvl1pPr algn="l" defTabSz="685800" rtl="0" eaLnBrk="1" latinLnBrk="0" hangingPunct="1">
              <a:lnSpc>
                <a:spcPct val="90000"/>
              </a:lnSpc>
              <a:spcBef>
                <a:spcPct val="0"/>
              </a:spcBef>
              <a:buNone/>
              <a:defRPr sz="2400" b="1" i="0" kern="1200">
                <a:solidFill>
                  <a:schemeClr val="accent4"/>
                </a:solidFill>
                <a:latin typeface="Gill Sans Nova" panose="020B0502020204020203" pitchFamily="34" charset="0"/>
                <a:ea typeface="+mj-ea"/>
                <a:cs typeface="+mj-cs"/>
              </a:defRPr>
            </a:lvl1pPr>
          </a:lstStyle>
          <a:p>
            <a:pPr defTabSz="385763"/>
            <a:r>
              <a:rPr lang="en-US" sz="1600" dirty="0">
                <a:solidFill>
                  <a:srgbClr val="20558A"/>
                </a:solidFill>
              </a:rPr>
              <a:t>Analytics has changed, have you? </a:t>
            </a:r>
          </a:p>
        </p:txBody>
      </p:sp>
      <p:grpSp>
        <p:nvGrpSpPr>
          <p:cNvPr id="23" name="Group 22">
            <a:extLst>
              <a:ext uri="{FF2B5EF4-FFF2-40B4-BE49-F238E27FC236}">
                <a16:creationId xmlns:a16="http://schemas.microsoft.com/office/drawing/2014/main" id="{ACD8AB96-BDB7-434C-8864-3481FC8805A0}"/>
              </a:ext>
            </a:extLst>
          </p:cNvPr>
          <p:cNvGrpSpPr/>
          <p:nvPr/>
        </p:nvGrpSpPr>
        <p:grpSpPr>
          <a:xfrm>
            <a:off x="5143214" y="1933229"/>
            <a:ext cx="1714786" cy="1957055"/>
            <a:chOff x="5143214" y="2297628"/>
            <a:chExt cx="1714786" cy="1957055"/>
          </a:xfrm>
        </p:grpSpPr>
        <p:sp>
          <p:nvSpPr>
            <p:cNvPr id="113" name="TextBox 112">
              <a:extLst>
                <a:ext uri="{FF2B5EF4-FFF2-40B4-BE49-F238E27FC236}">
                  <a16:creationId xmlns:a16="http://schemas.microsoft.com/office/drawing/2014/main" id="{B394F193-2386-484C-AABF-705F93A52F8D}"/>
                </a:ext>
              </a:extLst>
            </p:cNvPr>
            <p:cNvSpPr txBox="1"/>
            <p:nvPr/>
          </p:nvSpPr>
          <p:spPr>
            <a:xfrm>
              <a:off x="5163902" y="3024387"/>
              <a:ext cx="1694098"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Intuitive</a:t>
              </a:r>
            </a:p>
          </p:txBody>
        </p:sp>
        <p:sp>
          <p:nvSpPr>
            <p:cNvPr id="366" name="TextBox 365">
              <a:extLst>
                <a:ext uri="{FF2B5EF4-FFF2-40B4-BE49-F238E27FC236}">
                  <a16:creationId xmlns:a16="http://schemas.microsoft.com/office/drawing/2014/main" id="{77EA00C8-6FDF-4335-86AE-80A158EFD352}"/>
                </a:ext>
              </a:extLst>
            </p:cNvPr>
            <p:cNvSpPr txBox="1"/>
            <p:nvPr/>
          </p:nvSpPr>
          <p:spPr>
            <a:xfrm>
              <a:off x="5143214" y="3239020"/>
              <a:ext cx="1698438" cy="1015663"/>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Dynamic easy to use dashboards with up to 13 filter options enables you to see connected relationships &amp; trends.</a:t>
              </a:r>
            </a:p>
          </p:txBody>
        </p:sp>
        <p:pic>
          <p:nvPicPr>
            <p:cNvPr id="22" name="Picture 21" descr="Icon&#10;&#10;Description automatically generated with low confidence">
              <a:extLst>
                <a:ext uri="{FF2B5EF4-FFF2-40B4-BE49-F238E27FC236}">
                  <a16:creationId xmlns:a16="http://schemas.microsoft.com/office/drawing/2014/main" id="{EB9FD1CA-877A-4AE4-9D41-EDB13049BBF7}"/>
                </a:ext>
              </a:extLst>
            </p:cNvPr>
            <p:cNvPicPr>
              <a:picLocks noChangeAspect="1"/>
            </p:cNvPicPr>
            <p:nvPr/>
          </p:nvPicPr>
          <p:blipFill>
            <a:blip r:embed="rId6"/>
            <a:stretch>
              <a:fillRect/>
            </a:stretch>
          </p:blipFill>
          <p:spPr>
            <a:xfrm>
              <a:off x="5442168" y="2297628"/>
              <a:ext cx="1263242" cy="710573"/>
            </a:xfrm>
            <a:prstGeom prst="rect">
              <a:avLst/>
            </a:prstGeom>
          </p:spPr>
        </p:pic>
      </p:grpSp>
      <p:grpSp>
        <p:nvGrpSpPr>
          <p:cNvPr id="28" name="Group 27">
            <a:extLst>
              <a:ext uri="{FF2B5EF4-FFF2-40B4-BE49-F238E27FC236}">
                <a16:creationId xmlns:a16="http://schemas.microsoft.com/office/drawing/2014/main" id="{E1A622D5-9F0A-4DCE-BFA8-E0251D48E50B}"/>
              </a:ext>
            </a:extLst>
          </p:cNvPr>
          <p:cNvGrpSpPr/>
          <p:nvPr/>
        </p:nvGrpSpPr>
        <p:grpSpPr>
          <a:xfrm>
            <a:off x="5065305" y="6145266"/>
            <a:ext cx="1854085" cy="2010812"/>
            <a:chOff x="5080319" y="4213425"/>
            <a:chExt cx="1854085" cy="2010812"/>
          </a:xfrm>
        </p:grpSpPr>
        <p:sp>
          <p:nvSpPr>
            <p:cNvPr id="362" name="TextBox 361">
              <a:extLst>
                <a:ext uri="{FF2B5EF4-FFF2-40B4-BE49-F238E27FC236}">
                  <a16:creationId xmlns:a16="http://schemas.microsoft.com/office/drawing/2014/main" id="{E00BE900-4F3B-4403-B6EF-B8F0F98419C6}"/>
                </a:ext>
              </a:extLst>
            </p:cNvPr>
            <p:cNvSpPr txBox="1"/>
            <p:nvPr/>
          </p:nvSpPr>
          <p:spPr>
            <a:xfrm>
              <a:off x="5155726" y="4937432"/>
              <a:ext cx="1694097"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Proactive</a:t>
              </a:r>
            </a:p>
          </p:txBody>
        </p:sp>
        <p:sp>
          <p:nvSpPr>
            <p:cNvPr id="18" name="TextBox 17">
              <a:extLst>
                <a:ext uri="{FF2B5EF4-FFF2-40B4-BE49-F238E27FC236}">
                  <a16:creationId xmlns:a16="http://schemas.microsoft.com/office/drawing/2014/main" id="{B6863BBD-1EBA-4FDC-9A1C-4882DE2070D9}"/>
                </a:ext>
              </a:extLst>
            </p:cNvPr>
            <p:cNvSpPr txBox="1"/>
            <p:nvPr/>
          </p:nvSpPr>
          <p:spPr>
            <a:xfrm>
              <a:off x="5080319" y="5208574"/>
              <a:ext cx="1854085" cy="1015663"/>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With views like future retirement projections, you can start preparing your workforce to meet future challenges.</a:t>
              </a:r>
            </a:p>
          </p:txBody>
        </p:sp>
        <p:pic>
          <p:nvPicPr>
            <p:cNvPr id="25" name="Picture 24" descr="Icon&#10;&#10;Description automatically generated with low confidence">
              <a:extLst>
                <a:ext uri="{FF2B5EF4-FFF2-40B4-BE49-F238E27FC236}">
                  <a16:creationId xmlns:a16="http://schemas.microsoft.com/office/drawing/2014/main" id="{132FF73A-F6A4-4B7D-A7DA-733BFC99BF28}"/>
                </a:ext>
              </a:extLst>
            </p:cNvPr>
            <p:cNvPicPr>
              <a:picLocks noChangeAspect="1"/>
            </p:cNvPicPr>
            <p:nvPr/>
          </p:nvPicPr>
          <p:blipFill>
            <a:blip r:embed="rId7"/>
            <a:stretch>
              <a:fillRect/>
            </a:stretch>
          </p:blipFill>
          <p:spPr>
            <a:xfrm>
              <a:off x="5392368" y="4213425"/>
              <a:ext cx="1237166" cy="695906"/>
            </a:xfrm>
            <a:prstGeom prst="rect">
              <a:avLst/>
            </a:prstGeom>
          </p:spPr>
        </p:pic>
      </p:grpSp>
      <p:grpSp>
        <p:nvGrpSpPr>
          <p:cNvPr id="31" name="Group 30">
            <a:extLst>
              <a:ext uri="{FF2B5EF4-FFF2-40B4-BE49-F238E27FC236}">
                <a16:creationId xmlns:a16="http://schemas.microsoft.com/office/drawing/2014/main" id="{A3F11C0F-5B16-41CA-B48F-F38F79777B3E}"/>
              </a:ext>
            </a:extLst>
          </p:cNvPr>
          <p:cNvGrpSpPr/>
          <p:nvPr/>
        </p:nvGrpSpPr>
        <p:grpSpPr>
          <a:xfrm>
            <a:off x="5111269" y="4113393"/>
            <a:ext cx="1769335" cy="1833361"/>
            <a:chOff x="5120111" y="6393073"/>
            <a:chExt cx="1769335" cy="1833361"/>
          </a:xfrm>
        </p:grpSpPr>
        <p:sp>
          <p:nvSpPr>
            <p:cNvPr id="363" name="TextBox 362">
              <a:extLst>
                <a:ext uri="{FF2B5EF4-FFF2-40B4-BE49-F238E27FC236}">
                  <a16:creationId xmlns:a16="http://schemas.microsoft.com/office/drawing/2014/main" id="{15EBF94E-92F0-45FE-BC79-B4F6BBB7C21C}"/>
                </a:ext>
              </a:extLst>
            </p:cNvPr>
            <p:cNvSpPr txBox="1"/>
            <p:nvPr/>
          </p:nvSpPr>
          <p:spPr>
            <a:xfrm>
              <a:off x="5132456" y="6979952"/>
              <a:ext cx="1756990"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Insightful</a:t>
              </a:r>
            </a:p>
          </p:txBody>
        </p:sp>
        <p:sp>
          <p:nvSpPr>
            <p:cNvPr id="19" name="TextBox 18">
              <a:extLst>
                <a:ext uri="{FF2B5EF4-FFF2-40B4-BE49-F238E27FC236}">
                  <a16:creationId xmlns:a16="http://schemas.microsoft.com/office/drawing/2014/main" id="{AF50C243-BF40-448C-B5F3-1CA1260730F9}"/>
                </a:ext>
              </a:extLst>
            </p:cNvPr>
            <p:cNvSpPr txBox="1"/>
            <p:nvPr/>
          </p:nvSpPr>
          <p:spPr>
            <a:xfrm>
              <a:off x="5120111" y="7210771"/>
              <a:ext cx="1731717" cy="1015663"/>
            </a:xfrm>
            <a:prstGeom prst="rect">
              <a:avLst/>
            </a:prstGeom>
            <a:noFill/>
          </p:spPr>
          <p:txBody>
            <a:bodyPr wrap="square" rtlCol="0">
              <a:spAutoFit/>
            </a:bodyPr>
            <a:lstStyle/>
            <a:p>
              <a:pPr algn="ctr"/>
              <a:r>
                <a:rPr lang="en-US" altLang="ko-KR" sz="1200" dirty="0">
                  <a:latin typeface="Calibri" panose="020F0502020204030204" pitchFamily="34" charset="0"/>
                  <a:cs typeface="Calibri" panose="020F0502020204030204" pitchFamily="34" charset="0"/>
                </a:rPr>
                <a:t>KPI measures and IC size benchmarks allow you to see your organization’s performance instantly.</a:t>
              </a:r>
              <a:endParaRPr lang="ko-KR" altLang="en-US" sz="1200" dirty="0">
                <a:latin typeface="Calibri" panose="020F0502020204030204" pitchFamily="34" charset="0"/>
                <a:cs typeface="Calibri" panose="020F0502020204030204" pitchFamily="34" charset="0"/>
              </a:endParaRPr>
            </a:p>
          </p:txBody>
        </p:sp>
        <p:pic>
          <p:nvPicPr>
            <p:cNvPr id="30" name="Picture 29" descr="Icon&#10;&#10;Description automatically generated">
              <a:extLst>
                <a:ext uri="{FF2B5EF4-FFF2-40B4-BE49-F238E27FC236}">
                  <a16:creationId xmlns:a16="http://schemas.microsoft.com/office/drawing/2014/main" id="{32285FBD-952D-403A-905D-E58852E5D710}"/>
                </a:ext>
              </a:extLst>
            </p:cNvPr>
            <p:cNvPicPr>
              <a:picLocks noChangeAspect="1"/>
            </p:cNvPicPr>
            <p:nvPr/>
          </p:nvPicPr>
          <p:blipFill>
            <a:blip r:embed="rId8"/>
            <a:stretch>
              <a:fillRect/>
            </a:stretch>
          </p:blipFill>
          <p:spPr>
            <a:xfrm>
              <a:off x="5499455" y="6393073"/>
              <a:ext cx="1003300" cy="564356"/>
            </a:xfrm>
            <a:prstGeom prst="rect">
              <a:avLst/>
            </a:prstGeom>
          </p:spPr>
        </p:pic>
      </p:grpSp>
      <p:cxnSp>
        <p:nvCxnSpPr>
          <p:cNvPr id="39" name="Straight Connector 38">
            <a:extLst>
              <a:ext uri="{FF2B5EF4-FFF2-40B4-BE49-F238E27FC236}">
                <a16:creationId xmlns:a16="http://schemas.microsoft.com/office/drawing/2014/main" id="{A966E758-FA4F-44D1-9047-2BF400335D9E}"/>
              </a:ext>
            </a:extLst>
          </p:cNvPr>
          <p:cNvCxnSpPr/>
          <p:nvPr/>
        </p:nvCxnSpPr>
        <p:spPr>
          <a:xfrm>
            <a:off x="3685540" y="8490182"/>
            <a:ext cx="0" cy="507085"/>
          </a:xfrm>
          <a:prstGeom prst="line">
            <a:avLst/>
          </a:prstGeom>
          <a:ln>
            <a:solidFill>
              <a:schemeClr val="bg1"/>
            </a:solidFill>
          </a:ln>
        </p:spPr>
        <p:style>
          <a:lnRef idx="3">
            <a:schemeClr val="accent5"/>
          </a:lnRef>
          <a:fillRef idx="0">
            <a:schemeClr val="accent5"/>
          </a:fillRef>
          <a:effectRef idx="2">
            <a:schemeClr val="accent5"/>
          </a:effectRef>
          <a:fontRef idx="minor">
            <a:schemeClr val="tx1"/>
          </a:fontRef>
        </p:style>
      </p:cxnSp>
      <p:sp>
        <p:nvSpPr>
          <p:cNvPr id="40" name="TextBox 39">
            <a:extLst>
              <a:ext uri="{FF2B5EF4-FFF2-40B4-BE49-F238E27FC236}">
                <a16:creationId xmlns:a16="http://schemas.microsoft.com/office/drawing/2014/main" id="{5CB6DB60-866F-4E44-8FF7-04FECD9202C7}"/>
              </a:ext>
            </a:extLst>
          </p:cNvPr>
          <p:cNvSpPr txBox="1"/>
          <p:nvPr/>
        </p:nvSpPr>
        <p:spPr>
          <a:xfrm>
            <a:off x="3824261" y="8256729"/>
            <a:ext cx="1447792" cy="276999"/>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Contact Us</a:t>
            </a:r>
          </a:p>
        </p:txBody>
      </p:sp>
      <p:sp>
        <p:nvSpPr>
          <p:cNvPr id="53" name="TextBox 52">
            <a:extLst>
              <a:ext uri="{FF2B5EF4-FFF2-40B4-BE49-F238E27FC236}">
                <a16:creationId xmlns:a16="http://schemas.microsoft.com/office/drawing/2014/main" id="{BA5A7523-1CC8-4774-9262-6E7E4DDC10AE}"/>
              </a:ext>
            </a:extLst>
          </p:cNvPr>
          <p:cNvSpPr txBox="1"/>
          <p:nvPr/>
        </p:nvSpPr>
        <p:spPr>
          <a:xfrm>
            <a:off x="1790708" y="8248298"/>
            <a:ext cx="1447792" cy="276999"/>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How to Access</a:t>
            </a:r>
          </a:p>
        </p:txBody>
      </p:sp>
      <p:sp>
        <p:nvSpPr>
          <p:cNvPr id="41" name="Text Placeholder 25">
            <a:extLst>
              <a:ext uri="{FF2B5EF4-FFF2-40B4-BE49-F238E27FC236}">
                <a16:creationId xmlns:a16="http://schemas.microsoft.com/office/drawing/2014/main" id="{DD7DDB8D-9CBC-41D9-8761-D7EA8AE344B7}"/>
              </a:ext>
            </a:extLst>
          </p:cNvPr>
          <p:cNvSpPr txBox="1">
            <a:spLocks/>
          </p:cNvSpPr>
          <p:nvPr/>
        </p:nvSpPr>
        <p:spPr>
          <a:xfrm>
            <a:off x="-167484" y="8474038"/>
            <a:ext cx="3837926" cy="646331"/>
          </a:xfrm>
          <a:prstGeom prst="rect">
            <a:avLst/>
          </a:prstGeom>
        </p:spPr>
        <p:txBody>
          <a:bodyPr vert="horz" lIns="91440" tIns="45720" rIns="91440" bIns="45720"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lgn="r">
              <a:lnSpc>
                <a:spcPct val="120000"/>
              </a:lnSpc>
              <a:spcBef>
                <a:spcPts val="0"/>
              </a:spcBef>
              <a:buFont typeface="Arial" panose="020B0604020202020204" pitchFamily="34" charset="0"/>
              <a:buNone/>
            </a:pPr>
            <a:r>
              <a:rPr lang="en-US" sz="1100" dirty="0">
                <a:solidFill>
                  <a:schemeClr val="bg1"/>
                </a:solidFill>
                <a:latin typeface="Calibri" panose="020F0502020204030204" pitchFamily="34" charset="0"/>
                <a:cs typeface="Calibri" panose="020F0502020204030204" pitchFamily="34" charset="0"/>
              </a:rPr>
              <a:t>Access request instructions: </a:t>
            </a:r>
            <a:r>
              <a:rPr lang="en-US" sz="1100" b="1" dirty="0">
                <a:solidFill>
                  <a:srgbClr val="F3F3F3"/>
                </a:solidFill>
                <a:latin typeface="Calibri" panose="020F0502020204030204" pitchFamily="34" charset="0"/>
                <a:cs typeface="Calibri" panose="020F0502020204030204" pitchFamily="34" charset="0"/>
                <a:hlinkClick r:id="rId9" action="ppaction://hlinkfile">
                  <a:extLst>
                    <a:ext uri="{A12FA001-AC4F-418D-AE19-62706E023703}">
                      <ahyp:hlinkClr xmlns:ahyp="http://schemas.microsoft.com/office/drawing/2018/hyperlinkcolor" val="tx"/>
                    </a:ext>
                  </a:extLst>
                </a:hlinkClick>
              </a:rPr>
              <a:t>Qlik Analytics Access Instructions </a:t>
            </a:r>
            <a:endParaRPr lang="en-US" sz="1100" b="1" dirty="0">
              <a:solidFill>
                <a:srgbClr val="F3F3F3"/>
              </a:solidFill>
              <a:latin typeface="Calibri" panose="020F0502020204030204" pitchFamily="34" charset="0"/>
              <a:cs typeface="Calibri" panose="020F0502020204030204" pitchFamily="34" charset="0"/>
              <a:hlinkClick r:id="rId10" action="ppaction://hlinkpres?slideindex=1&amp;slidetitle=">
                <a:extLst>
                  <a:ext uri="{A12FA001-AC4F-418D-AE19-62706E023703}">
                    <ahyp:hlinkClr xmlns:ahyp="http://schemas.microsoft.com/office/drawing/2018/hyperlinkcolor" val="tx"/>
                  </a:ext>
                </a:extLst>
              </a:hlinkClick>
            </a:endParaRPr>
          </a:p>
          <a:p>
            <a:pPr marL="0" indent="0" algn="r">
              <a:lnSpc>
                <a:spcPct val="120000"/>
              </a:lnSpc>
              <a:spcBef>
                <a:spcPts val="0"/>
              </a:spcBef>
              <a:buFont typeface="Arial" panose="020B0604020202020204" pitchFamily="34" charset="0"/>
              <a:buNone/>
            </a:pPr>
            <a:r>
              <a:rPr lang="en-US" sz="1100" dirty="0">
                <a:solidFill>
                  <a:schemeClr val="bg1"/>
                </a:solidFill>
                <a:latin typeface="Calibri" panose="020F0502020204030204" pitchFamily="34" charset="0"/>
                <a:cs typeface="Calibri" panose="020F0502020204030204" pitchFamily="34" charset="0"/>
              </a:rPr>
              <a:t>Enter the dashboards: </a:t>
            </a:r>
            <a:r>
              <a:rPr lang="en-US" sz="1100" dirty="0">
                <a:solidFill>
                  <a:srgbClr val="F3F3F3"/>
                </a:solidFill>
                <a:latin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WAW</a:t>
            </a:r>
            <a:r>
              <a:rPr lang="en-US" sz="1100" dirty="0">
                <a:solidFill>
                  <a:schemeClr val="bg1">
                    <a:lumMod val="85000"/>
                  </a:schemeClr>
                </a:solidFill>
                <a:latin typeface="Calibri" panose="020F0502020204030204" pitchFamily="34" charset="0"/>
                <a:cs typeface="Calibri" panose="020F0502020204030204" pitchFamily="34" charset="0"/>
              </a:rPr>
              <a:t> </a:t>
            </a:r>
            <a:r>
              <a:rPr lang="en-US" sz="1100" dirty="0">
                <a:solidFill>
                  <a:schemeClr val="bg1"/>
                </a:solidFill>
                <a:latin typeface="Calibri" panose="020F0502020204030204" pitchFamily="34" charset="0"/>
                <a:cs typeface="Calibri" panose="020F0502020204030204" pitchFamily="34" charset="0"/>
              </a:rPr>
              <a:t>&amp; the </a:t>
            </a:r>
            <a:r>
              <a:rPr lang="en-US" sz="1100" dirty="0">
                <a:solidFill>
                  <a:srgbClr val="F3F3F3"/>
                </a:solidFill>
                <a:latin typeface="Calibri" panose="020F0502020204030204" pitchFamily="34" charset="0"/>
                <a:cs typeface="Calibri" panose="020F0502020204030204" pitchFamily="34" charset="0"/>
                <a:hlinkClick r:id="rId12">
                  <a:extLst>
                    <a:ext uri="{A12FA001-AC4F-418D-AE19-62706E023703}">
                      <ahyp:hlinkClr xmlns:ahyp="http://schemas.microsoft.com/office/drawing/2018/hyperlinkcolor" val="tx"/>
                    </a:ext>
                  </a:extLst>
                </a:hlinkClick>
              </a:rPr>
              <a:t>Workforce Snapshot  </a:t>
            </a:r>
            <a:endParaRPr lang="en-US" sz="1100" dirty="0">
              <a:solidFill>
                <a:srgbClr val="F3F3F3"/>
              </a:solidFill>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3B8B20A3-195A-4722-AC66-995176990588}"/>
              </a:ext>
            </a:extLst>
          </p:cNvPr>
          <p:cNvGrpSpPr/>
          <p:nvPr/>
        </p:nvGrpSpPr>
        <p:grpSpPr>
          <a:xfrm>
            <a:off x="0" y="1837997"/>
            <a:ext cx="5248690" cy="1181631"/>
            <a:chOff x="0" y="1837997"/>
            <a:chExt cx="5248690" cy="1181631"/>
          </a:xfrm>
        </p:grpSpPr>
        <p:sp>
          <p:nvSpPr>
            <p:cNvPr id="34" name="TextBox 33">
              <a:extLst>
                <a:ext uri="{FF2B5EF4-FFF2-40B4-BE49-F238E27FC236}">
                  <a16:creationId xmlns:a16="http://schemas.microsoft.com/office/drawing/2014/main" id="{1834C7C9-2BF2-4472-BEB3-716DDCF66DD3}"/>
                </a:ext>
              </a:extLst>
            </p:cNvPr>
            <p:cNvSpPr txBox="1"/>
            <p:nvPr/>
          </p:nvSpPr>
          <p:spPr>
            <a:xfrm>
              <a:off x="0" y="2188631"/>
              <a:ext cx="5248690" cy="830997"/>
            </a:xfrm>
            <a:prstGeom prst="rect">
              <a:avLst/>
            </a:prstGeom>
            <a:noFill/>
          </p:spPr>
          <p:txBody>
            <a:bodyPr wrap="square" rtlCol="0">
              <a:spAutoFit/>
            </a:bodyPr>
            <a:lstStyle/>
            <a:p>
              <a:r>
                <a:rPr lang="en-US" sz="1200" dirty="0">
                  <a:effectLst/>
                  <a:latin typeface="Calibri" panose="020F0502020204030204" pitchFamily="34" charset="0"/>
                  <a:ea typeface="Times New Roman" panose="02020603050405020304" pitchFamily="18" charset="0"/>
                </a:rPr>
                <a:t>The snapshot provides a</a:t>
              </a:r>
              <a:r>
                <a:rPr lang="en-US" sz="1200" dirty="0">
                  <a:latin typeface="Calibri" panose="020F0502020204030204" pitchFamily="34" charset="0"/>
                  <a:ea typeface="Times New Roman" panose="02020603050405020304" pitchFamily="18" charset="0"/>
                </a:rPr>
                <a:t> view</a:t>
              </a:r>
              <a:r>
                <a:rPr lang="en-US" sz="1200" dirty="0">
                  <a:effectLst/>
                  <a:latin typeface="Calibri" panose="020F0502020204030204" pitchFamily="34" charset="0"/>
                  <a:ea typeface="Times New Roman" panose="02020603050405020304" pitchFamily="18" charset="0"/>
                </a:rPr>
                <a:t> of the IC/organizational FTE workforce, with NIH-wide ICs size comparisons. The application includes a Demographic Snapshot, Turnover Snapshot, and Retirement Snapshot.</a:t>
              </a:r>
              <a:endParaRPr lang="en-US" sz="1200" dirty="0">
                <a:effectLst/>
                <a:latin typeface="Calibri" panose="020F0502020204030204" pitchFamily="34" charset="0"/>
                <a:ea typeface="Calibri" panose="020F0502020204030204" pitchFamily="34" charset="0"/>
              </a:endParaRPr>
            </a:p>
            <a:p>
              <a:r>
                <a:rPr lang="en-US" sz="1200" dirty="0">
                  <a:latin typeface="Calibri" panose="020F0502020204030204" pitchFamily="34" charset="0"/>
                  <a:cs typeface="Calibri" panose="020F0502020204030204" pitchFamily="34" charset="0"/>
                </a:rPr>
                <a:t> </a:t>
              </a:r>
            </a:p>
          </p:txBody>
        </p:sp>
        <p:sp>
          <p:nvSpPr>
            <p:cNvPr id="190" name="Title 1">
              <a:extLst>
                <a:ext uri="{FF2B5EF4-FFF2-40B4-BE49-F238E27FC236}">
                  <a16:creationId xmlns:a16="http://schemas.microsoft.com/office/drawing/2014/main" id="{96E54E86-F832-4FE6-A6F8-4F183988BCC5}"/>
                </a:ext>
              </a:extLst>
            </p:cNvPr>
            <p:cNvSpPr txBox="1">
              <a:spLocks/>
            </p:cNvSpPr>
            <p:nvPr/>
          </p:nvSpPr>
          <p:spPr>
            <a:xfrm>
              <a:off x="47868" y="1837997"/>
              <a:ext cx="4826741" cy="400080"/>
            </a:xfrm>
            <a:prstGeom prst="rect">
              <a:avLst/>
            </a:prstGeom>
          </p:spPr>
          <p:txBody>
            <a:bodyPr vert="horz" lIns="51435" tIns="25718" rIns="51435" bIns="25718" rtlCol="0" anchor="b">
              <a:noAutofit/>
            </a:bodyPr>
            <a:lstStyle>
              <a:lvl1pPr algn="l" defTabSz="685800" rtl="0" eaLnBrk="1" latinLnBrk="0" hangingPunct="1">
                <a:lnSpc>
                  <a:spcPct val="90000"/>
                </a:lnSpc>
                <a:spcBef>
                  <a:spcPct val="0"/>
                </a:spcBef>
                <a:buNone/>
                <a:defRPr sz="2400" b="1" i="0" kern="1200">
                  <a:solidFill>
                    <a:schemeClr val="accent4"/>
                  </a:solidFill>
                  <a:latin typeface="Gill Sans Nova" panose="020B0502020204020203" pitchFamily="34" charset="0"/>
                  <a:ea typeface="+mj-ea"/>
                  <a:cs typeface="+mj-cs"/>
                </a:defRPr>
              </a:lvl1pPr>
            </a:lstStyle>
            <a:p>
              <a:pPr defTabSz="385763"/>
              <a:r>
                <a:rPr lang="en-US" sz="1600" dirty="0">
                  <a:solidFill>
                    <a:srgbClr val="20558A"/>
                  </a:solidFill>
                </a:rPr>
                <a:t>Workforce Snapshot</a:t>
              </a:r>
            </a:p>
          </p:txBody>
        </p:sp>
      </p:grpSp>
      <p:grpSp>
        <p:nvGrpSpPr>
          <p:cNvPr id="3" name="Group 2">
            <a:extLst>
              <a:ext uri="{FF2B5EF4-FFF2-40B4-BE49-F238E27FC236}">
                <a16:creationId xmlns:a16="http://schemas.microsoft.com/office/drawing/2014/main" id="{8512943C-18BF-4D8D-A073-AC9561D129C0}"/>
              </a:ext>
            </a:extLst>
          </p:cNvPr>
          <p:cNvGrpSpPr/>
          <p:nvPr/>
        </p:nvGrpSpPr>
        <p:grpSpPr>
          <a:xfrm>
            <a:off x="65498" y="5123923"/>
            <a:ext cx="5165905" cy="1085886"/>
            <a:chOff x="65498" y="5123923"/>
            <a:chExt cx="5165905" cy="1085886"/>
          </a:xfrm>
        </p:grpSpPr>
        <p:sp>
          <p:nvSpPr>
            <p:cNvPr id="44" name="Title 1">
              <a:extLst>
                <a:ext uri="{FF2B5EF4-FFF2-40B4-BE49-F238E27FC236}">
                  <a16:creationId xmlns:a16="http://schemas.microsoft.com/office/drawing/2014/main" id="{EEC30637-5E6F-4C01-BD2F-5E472EC91D5C}"/>
                </a:ext>
              </a:extLst>
            </p:cNvPr>
            <p:cNvSpPr txBox="1">
              <a:spLocks/>
            </p:cNvSpPr>
            <p:nvPr/>
          </p:nvSpPr>
          <p:spPr>
            <a:xfrm>
              <a:off x="71722" y="5123923"/>
              <a:ext cx="4826741" cy="400080"/>
            </a:xfrm>
            <a:prstGeom prst="rect">
              <a:avLst/>
            </a:prstGeom>
          </p:spPr>
          <p:txBody>
            <a:bodyPr vert="horz" lIns="51435" tIns="25718" rIns="51435" bIns="25718" rtlCol="0" anchor="b">
              <a:noAutofit/>
            </a:bodyPr>
            <a:lstStyle>
              <a:lvl1pPr algn="l" defTabSz="685800" rtl="0" eaLnBrk="1" latinLnBrk="0" hangingPunct="1">
                <a:lnSpc>
                  <a:spcPct val="90000"/>
                </a:lnSpc>
                <a:spcBef>
                  <a:spcPct val="0"/>
                </a:spcBef>
                <a:buNone/>
                <a:defRPr sz="2400" b="1" i="0" kern="1200">
                  <a:solidFill>
                    <a:schemeClr val="accent4"/>
                  </a:solidFill>
                  <a:latin typeface="Gill Sans Nova" panose="020B0502020204020203" pitchFamily="34" charset="0"/>
                  <a:ea typeface="+mj-ea"/>
                  <a:cs typeface="+mj-cs"/>
                </a:defRPr>
              </a:lvl1pPr>
            </a:lstStyle>
            <a:p>
              <a:pPr defTabSz="385763"/>
              <a:r>
                <a:rPr lang="en-US" sz="1600" dirty="0">
                  <a:solidFill>
                    <a:srgbClr val="20558A"/>
                  </a:solidFill>
                </a:rPr>
                <a:t>Workforce Analytics Workbench (WAW)</a:t>
              </a:r>
            </a:p>
          </p:txBody>
        </p:sp>
        <p:sp>
          <p:nvSpPr>
            <p:cNvPr id="20" name="TextBox 19">
              <a:extLst>
                <a:ext uri="{FF2B5EF4-FFF2-40B4-BE49-F238E27FC236}">
                  <a16:creationId xmlns:a16="http://schemas.microsoft.com/office/drawing/2014/main" id="{8B2C8D28-93B2-4BC7-94C7-828249DD6A84}"/>
                </a:ext>
              </a:extLst>
            </p:cNvPr>
            <p:cNvSpPr txBox="1"/>
            <p:nvPr/>
          </p:nvSpPr>
          <p:spPr>
            <a:xfrm>
              <a:off x="65498" y="5563478"/>
              <a:ext cx="5165905" cy="646331"/>
            </a:xfrm>
            <a:prstGeom prst="rect">
              <a:avLst/>
            </a:prstGeom>
            <a:noFill/>
          </p:spPr>
          <p:txBody>
            <a:bodyPr wrap="square" rtlCol="0">
              <a:spAutoFit/>
            </a:bodyPr>
            <a:lstStyle/>
            <a:p>
              <a:pPr marR="0" lvl="0">
                <a:spcBef>
                  <a:spcPts val="0"/>
                </a:spcBef>
                <a:spcAft>
                  <a:spcPts val="0"/>
                </a:spcAft>
              </a:pPr>
              <a:r>
                <a:rPr lang="en-US" sz="1200" dirty="0">
                  <a:effectLst/>
                  <a:latin typeface="Calibri" panose="020F0502020204030204" pitchFamily="34" charset="0"/>
                  <a:ea typeface="Times New Roman" panose="02020603050405020304" pitchFamily="18" charset="0"/>
                </a:rPr>
                <a:t>The workbench </a:t>
              </a:r>
              <a:r>
                <a:rPr lang="en-US" sz="1200" dirty="0">
                  <a:latin typeface="Calibri" panose="020F0502020204030204" pitchFamily="34" charset="0"/>
                  <a:ea typeface="Times New Roman" panose="02020603050405020304" pitchFamily="18" charset="0"/>
                </a:rPr>
                <a:t>provides </a:t>
              </a:r>
              <a:r>
                <a:rPr lang="en-US" sz="1200" dirty="0">
                  <a:effectLst/>
                  <a:latin typeface="Calibri" panose="020F0502020204030204" pitchFamily="34" charset="0"/>
                  <a:ea typeface="Times New Roman" panose="02020603050405020304" pitchFamily="18" charset="0"/>
                </a:rPr>
                <a:t>a detailed breakdown of the FTE workforce. Reports included are </a:t>
              </a:r>
              <a:r>
                <a:rPr lang="en-US" sz="1200" dirty="0">
                  <a:latin typeface="Calibri" panose="020F0502020204030204" pitchFamily="34" charset="0"/>
                  <a:ea typeface="Times New Roman" panose="02020603050405020304" pitchFamily="18" charset="0"/>
                </a:rPr>
                <a:t>the </a:t>
              </a:r>
              <a:r>
                <a:rPr lang="en-US" sz="1200" dirty="0">
                  <a:effectLst/>
                  <a:latin typeface="Calibri" panose="020F0502020204030204" pitchFamily="34" charset="0"/>
                  <a:ea typeface="Times New Roman" panose="02020603050405020304" pitchFamily="18" charset="0"/>
                </a:rPr>
                <a:t>FTE Headcount Trends, Supervisory Status, Turnover, Retirement Eligibility, Retirement Trends, and Retirement Projections.</a:t>
              </a:r>
              <a:endParaRPr lang="en-US" sz="1200" dirty="0">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3005078314"/>
      </p:ext>
    </p:extLst>
  </p:cSld>
  <p:clrMapOvr>
    <a:masterClrMapping/>
  </p:clrMapOvr>
</p:sld>
</file>

<file path=ppt/theme/theme1.xml><?xml version="1.0" encoding="utf-8"?>
<a:theme xmlns:a="http://schemas.openxmlformats.org/drawingml/2006/main" name="Office Theme">
  <a:themeElements>
    <a:clrScheme name="Custom 51">
      <a:dk1>
        <a:sysClr val="windowText" lastClr="000000"/>
      </a:dk1>
      <a:lt1>
        <a:sysClr val="window" lastClr="FFFFFF"/>
      </a:lt1>
      <a:dk2>
        <a:srgbClr val="C1272D"/>
      </a:dk2>
      <a:lt2>
        <a:srgbClr val="788086"/>
      </a:lt2>
      <a:accent1>
        <a:srgbClr val="A3AFB5"/>
      </a:accent1>
      <a:accent2>
        <a:srgbClr val="ED7D31"/>
      </a:accent2>
      <a:accent3>
        <a:srgbClr val="EEF2F2"/>
      </a:accent3>
      <a:accent4>
        <a:srgbClr val="FFC000"/>
      </a:accent4>
      <a:accent5>
        <a:srgbClr val="5B9BD5"/>
      </a:accent5>
      <a:accent6>
        <a:srgbClr val="70AD47"/>
      </a:accent6>
      <a:hlink>
        <a:srgbClr val="0563C1"/>
      </a:hlink>
      <a:folHlink>
        <a:srgbClr val="954F72"/>
      </a:folHlink>
    </a:clrScheme>
    <a:fontScheme name="Custom 47">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O_Resume_05_MO - v4" id="{F608C2F4-C371-4DFC-9557-897DE70C6BA1}" vid="{3DFEA9F2-09CB-463A-9497-E163895F8C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842B4BA-2E4F-4E34-B47A-2087DAE15B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DDBBB0-B5DD-4698-B882-E83022A81395}">
  <ds:schemaRefs>
    <ds:schemaRef ds:uri="http://schemas.microsoft.com/sharepoint/v3/contenttype/forms"/>
  </ds:schemaRefs>
</ds:datastoreItem>
</file>

<file path=customXml/itemProps3.xml><?xml version="1.0" encoding="utf-8"?>
<ds:datastoreItem xmlns:ds="http://schemas.openxmlformats.org/officeDocument/2006/customXml" ds:itemID="{A3F1BF1B-6F12-4D01-8AE0-3F0996FDBF0C}">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Bold infographic resume</Template>
  <TotalTime>2327</TotalTime>
  <Words>233</Words>
  <Application>Microsoft Office PowerPoint</Application>
  <PresentationFormat>Letter Paper (8.5x11 in)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Gill Sans Nova</vt:lpstr>
      <vt:lpstr>Rockwell</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IAN HANSSON</dc:title>
  <dc:creator>Blau, Barbara (NIH/OD) [E]</dc:creator>
  <cp:lastModifiedBy>Blau, Barbara (NIH/OD) [E]</cp:lastModifiedBy>
  <cp:revision>79</cp:revision>
  <dcterms:created xsi:type="dcterms:W3CDTF">2021-10-13T16:30:55Z</dcterms:created>
  <dcterms:modified xsi:type="dcterms:W3CDTF">2022-01-26T12:45:29Z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